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2" r:id="rId7"/>
    <p:sldId id="263" r:id="rId8"/>
    <p:sldId id="264" r:id="rId9"/>
    <p:sldId id="265" r:id="rId10"/>
  </p:sldIdLst>
  <p:sldSz cx="14630400" cy="8229600"/>
  <p:notesSz cx="8229600" cy="14630400"/>
  <p:embeddedFontLst>
    <p:embeddedFont>
      <p:font typeface="Inter" panose="02000503000000020004" pitchFamily="2"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7A7"/>
    <a:srgbClr val="F7FBFC"/>
    <a:srgbClr val="F9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8"/>
    <p:restoredTop sz="94610"/>
  </p:normalViewPr>
  <p:slideViewPr>
    <p:cSldViewPr snapToGrid="0" snapToObjects="1">
      <p:cViewPr varScale="1">
        <p:scale>
          <a:sx n="75" d="100"/>
          <a:sy n="75" d="100"/>
        </p:scale>
        <p:origin x="200"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4935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45ACD-EE72-24EE-46BC-3B85CBCC1A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45C28-94DC-F019-658A-A50D7D1FA0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E14BB-D8C0-909A-4534-9A16E8BE76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684062-10FE-276B-CB22-ED48B8984E57}"/>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157526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2474952"/>
            <a:ext cx="4919305" cy="3279577"/>
          </a:xfrm>
          <a:prstGeom prst="rect">
            <a:avLst/>
          </a:prstGeom>
        </p:spPr>
      </p:pic>
      <p:sp>
        <p:nvSpPr>
          <p:cNvPr id="4" name="Text 0"/>
          <p:cNvSpPr/>
          <p:nvPr/>
        </p:nvSpPr>
        <p:spPr>
          <a:xfrm>
            <a:off x="793790" y="1730692"/>
            <a:ext cx="7386042" cy="744260"/>
          </a:xfrm>
          <a:prstGeom prst="rect">
            <a:avLst/>
          </a:prstGeom>
          <a:noFill/>
          <a:ln/>
        </p:spPr>
        <p:txBody>
          <a:bodyPr wrap="none" lIns="0" tIns="0" rIns="0" bIns="0" rtlCol="0" anchor="t"/>
          <a:lstStyle/>
          <a:p>
            <a:pPr marL="0" indent="0" algn="l">
              <a:lnSpc>
                <a:spcPts val="5850"/>
              </a:lnSpc>
              <a:buNone/>
            </a:pPr>
            <a:r>
              <a:rPr lang="en-US" sz="5400" b="1" dirty="0">
                <a:solidFill>
                  <a:srgbClr val="007EBD"/>
                </a:solidFill>
                <a:latin typeface="Petrona Bold" pitchFamily="34" charset="0"/>
                <a:ea typeface="Petrona Bold" pitchFamily="34" charset="-122"/>
                <a:cs typeface="Petrona Bold" pitchFamily="34" charset="-120"/>
              </a:rPr>
              <a:t>PJM 6910 Capstone Project</a:t>
            </a:r>
            <a:endParaRPr lang="en-US" sz="5400" dirty="0"/>
          </a:p>
        </p:txBody>
      </p:sp>
      <p:sp>
        <p:nvSpPr>
          <p:cNvPr id="5" name="Text 1"/>
          <p:cNvSpPr/>
          <p:nvPr/>
        </p:nvSpPr>
        <p:spPr>
          <a:xfrm>
            <a:off x="751255" y="2791255"/>
            <a:ext cx="8350091" cy="907018"/>
          </a:xfrm>
          <a:prstGeom prst="rect">
            <a:avLst/>
          </a:prstGeom>
          <a:noFill/>
          <a:ln/>
        </p:spPr>
        <p:txBody>
          <a:bodyPr wrap="square" lIns="0" tIns="0" rIns="0" bIns="0" rtlCol="0" anchor="t"/>
          <a:lstStyle/>
          <a:p>
            <a:pPr marL="0" indent="0">
              <a:lnSpc>
                <a:spcPts val="3550"/>
              </a:lnSpc>
              <a:buNone/>
            </a:pPr>
            <a:r>
              <a:rPr lang="en-US" sz="2200" b="1" dirty="0">
                <a:solidFill>
                  <a:srgbClr val="272525"/>
                </a:solidFill>
                <a:latin typeface="Inter" pitchFamily="34" charset="0"/>
                <a:ea typeface="Inter" pitchFamily="34" charset="-122"/>
                <a:cs typeface="Inter" pitchFamily="34" charset="-120"/>
              </a:rPr>
              <a:t>Weeks 3-4: Drafting Project Scope, Defining Requirements, and Sponsor Meeting</a:t>
            </a:r>
            <a:endParaRPr lang="en-US" sz="2200" b="1" dirty="0"/>
          </a:p>
        </p:txBody>
      </p:sp>
      <p:sp>
        <p:nvSpPr>
          <p:cNvPr id="6" name="Text 2"/>
          <p:cNvSpPr/>
          <p:nvPr/>
        </p:nvSpPr>
        <p:spPr>
          <a:xfrm>
            <a:off x="680413" y="4021419"/>
            <a:ext cx="9044999" cy="453509"/>
          </a:xfrm>
          <a:prstGeom prst="rect">
            <a:avLst/>
          </a:prstGeom>
          <a:noFill/>
          <a:ln/>
        </p:spPr>
        <p:txBody>
          <a:bodyPr wrap="none" lIns="0" tIns="0" rIns="0" bIns="0" rtlCol="0" anchor="t"/>
          <a:lstStyle/>
          <a:p>
            <a:pPr marL="0" indent="0" algn="l">
              <a:lnSpc>
                <a:spcPts val="3550"/>
              </a:lnSpc>
              <a:buNone/>
            </a:pPr>
            <a:r>
              <a:rPr lang="en-US" sz="2000" dirty="0">
                <a:solidFill>
                  <a:srgbClr val="272525"/>
                </a:solidFill>
                <a:latin typeface="Inter" pitchFamily="34" charset="0"/>
                <a:ea typeface="Inter" pitchFamily="34" charset="-122"/>
                <a:cs typeface="Inter" pitchFamily="34" charset="-120"/>
              </a:rPr>
              <a:t>Team 5: Akrati, Deepthi Sri, Sharanya, Sneha, </a:t>
            </a:r>
            <a:r>
              <a:rPr lang="en-US" sz="2000" dirty="0" err="1">
                <a:solidFill>
                  <a:srgbClr val="272525"/>
                </a:solidFill>
                <a:latin typeface="Inter" pitchFamily="34" charset="0"/>
                <a:ea typeface="Inter" pitchFamily="34" charset="-122"/>
                <a:cs typeface="Inter" pitchFamily="34" charset="-120"/>
              </a:rPr>
              <a:t>Soumyadeep</a:t>
            </a:r>
            <a:r>
              <a:rPr lang="en-US" sz="2000" dirty="0">
                <a:solidFill>
                  <a:srgbClr val="272525"/>
                </a:solidFill>
                <a:latin typeface="Inter" pitchFamily="34" charset="0"/>
                <a:ea typeface="Inter" pitchFamily="34" charset="-122"/>
                <a:cs typeface="Inter" pitchFamily="34" charset="-120"/>
              </a:rPr>
              <a:t>, Vismita</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95281"/>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Enhancing Digital Identity for The Knots Studio</a:t>
            </a:r>
            <a:endParaRPr lang="en-US" sz="4650" dirty="0"/>
          </a:p>
        </p:txBody>
      </p:sp>
      <p:sp>
        <p:nvSpPr>
          <p:cNvPr id="4" name="Text 1"/>
          <p:cNvSpPr/>
          <p:nvPr/>
        </p:nvSpPr>
        <p:spPr>
          <a:xfrm>
            <a:off x="793790" y="3123962"/>
            <a:ext cx="7556421" cy="1814513"/>
          </a:xfrm>
          <a:prstGeom prst="rect">
            <a:avLst/>
          </a:prstGeom>
          <a:noFill/>
          <a:ln/>
        </p:spPr>
        <p:txBody>
          <a:bodyPr wrap="square" lIns="0" tIns="0" rIns="0" bIns="0" rtlCol="0" anchor="t"/>
          <a:lstStyle/>
          <a:p>
            <a:pPr marL="0" indent="0" algn="just">
              <a:lnSpc>
                <a:spcPts val="2850"/>
              </a:lnSpc>
              <a:buNone/>
            </a:pPr>
            <a:r>
              <a:rPr lang="en-US" sz="1750" dirty="0">
                <a:solidFill>
                  <a:srgbClr val="272525"/>
                </a:solidFill>
                <a:latin typeface="Inter" pitchFamily="34" charset="0"/>
                <a:ea typeface="Inter" pitchFamily="34" charset="-122"/>
                <a:cs typeface="Inter" pitchFamily="34" charset="-120"/>
              </a:rPr>
              <a:t>The Knots Studio, a boutique gifting venture founded in 2022 in Bangalore, India, specialises in thoughtful, customizable bulk gifting solutions for corporate clients and special occasions. Despite the founder’s extensive corporate experience, the brand currently lacks a cohesive digital presence, limiting visibility and growth potential.</a:t>
            </a:r>
            <a:endParaRPr lang="en-US" sz="1750" dirty="0"/>
          </a:p>
        </p:txBody>
      </p:sp>
      <p:sp>
        <p:nvSpPr>
          <p:cNvPr id="5" name="Text 2"/>
          <p:cNvSpPr/>
          <p:nvPr/>
        </p:nvSpPr>
        <p:spPr>
          <a:xfrm>
            <a:off x="793790" y="5193625"/>
            <a:ext cx="7556421" cy="1088708"/>
          </a:xfrm>
          <a:prstGeom prst="rect">
            <a:avLst/>
          </a:prstGeom>
          <a:noFill/>
          <a:ln/>
        </p:spPr>
        <p:txBody>
          <a:bodyPr wrap="square" lIns="0" tIns="0" rIns="0" bIns="0" rtlCol="0" anchor="t"/>
          <a:lstStyle/>
          <a:p>
            <a:pPr marL="0" indent="0" algn="just">
              <a:lnSpc>
                <a:spcPts val="2850"/>
              </a:lnSpc>
              <a:buNone/>
            </a:pPr>
            <a:r>
              <a:rPr lang="en-US" sz="1750" dirty="0">
                <a:solidFill>
                  <a:srgbClr val="272525"/>
                </a:solidFill>
                <a:latin typeface="Inter" pitchFamily="34" charset="0"/>
                <a:ea typeface="Inter" pitchFamily="34" charset="-122"/>
                <a:cs typeface="Inter" pitchFamily="34" charset="-120"/>
              </a:rPr>
              <a:t>This project aims to design and deliver a fully functional website that reflects the brand’s heart-driven gifting philosophy, enhancing client engagement and lead generation.</a:t>
            </a:r>
            <a:endParaRPr lang="en-US" sz="1750" dirty="0"/>
          </a:p>
        </p:txBody>
      </p:sp>
      <p:sp>
        <p:nvSpPr>
          <p:cNvPr id="6" name="Shape 3"/>
          <p:cNvSpPr/>
          <p:nvPr/>
        </p:nvSpPr>
        <p:spPr>
          <a:xfrm>
            <a:off x="793790" y="6554391"/>
            <a:ext cx="362903" cy="362903"/>
          </a:xfrm>
          <a:prstGeom prst="roundRect">
            <a:avLst>
              <a:gd name="adj" fmla="val 25194296"/>
            </a:avLst>
          </a:prstGeom>
          <a:noFill/>
          <a:ln w="7620">
            <a:solidFill>
              <a:srgbClr val="FFFFFF"/>
            </a:solidFill>
            <a:prstDash val="solid"/>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58416"/>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Project Scope and Objectives</a:t>
            </a:r>
            <a:endParaRPr lang="en-US" sz="4650" dirty="0"/>
          </a:p>
        </p:txBody>
      </p:sp>
      <p:sp>
        <p:nvSpPr>
          <p:cNvPr id="4" name="Shape 1"/>
          <p:cNvSpPr/>
          <p:nvPr/>
        </p:nvSpPr>
        <p:spPr>
          <a:xfrm>
            <a:off x="6280190" y="2487097"/>
            <a:ext cx="3664863" cy="3154442"/>
          </a:xfrm>
          <a:prstGeom prst="roundRect">
            <a:avLst>
              <a:gd name="adj" fmla="val 3020"/>
            </a:avLst>
          </a:prstGeom>
          <a:solidFill>
            <a:srgbClr val="CCEEFF"/>
          </a:solidFill>
          <a:ln w="7620">
            <a:solidFill>
              <a:srgbClr val="B2D4E5"/>
            </a:solidFill>
            <a:prstDash val="solid"/>
          </a:ln>
        </p:spPr>
        <p:txBody>
          <a:bodyPr/>
          <a:lstStyle/>
          <a:p>
            <a:pPr algn="just"/>
            <a:endParaRPr lang="en-US" dirty="0"/>
          </a:p>
        </p:txBody>
      </p:sp>
      <p:sp>
        <p:nvSpPr>
          <p:cNvPr id="5" name="Text 2"/>
          <p:cNvSpPr/>
          <p:nvPr/>
        </p:nvSpPr>
        <p:spPr>
          <a:xfrm>
            <a:off x="6514624" y="272153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Scope</a:t>
            </a:r>
            <a:endParaRPr lang="en-US" sz="2300" dirty="0"/>
          </a:p>
        </p:txBody>
      </p:sp>
      <p:sp>
        <p:nvSpPr>
          <p:cNvPr id="6" name="Text 3"/>
          <p:cNvSpPr/>
          <p:nvPr/>
        </p:nvSpPr>
        <p:spPr>
          <a:xfrm>
            <a:off x="6514624" y="3229689"/>
            <a:ext cx="3195995"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End-to-end design and implementation of a user-friendly, visually consistent website to amplify The Knots Studio’s reach and streamline client communication.</a:t>
            </a:r>
            <a:endParaRPr lang="en-US" sz="1750" dirty="0"/>
          </a:p>
        </p:txBody>
      </p:sp>
      <p:sp>
        <p:nvSpPr>
          <p:cNvPr id="7" name="Shape 4"/>
          <p:cNvSpPr/>
          <p:nvPr/>
        </p:nvSpPr>
        <p:spPr>
          <a:xfrm>
            <a:off x="10171867" y="2487097"/>
            <a:ext cx="3664863" cy="3154442"/>
          </a:xfrm>
          <a:prstGeom prst="roundRect">
            <a:avLst>
              <a:gd name="adj" fmla="val 3020"/>
            </a:avLst>
          </a:prstGeom>
          <a:solidFill>
            <a:srgbClr val="CCEEFF"/>
          </a:solidFill>
          <a:ln w="7620">
            <a:solidFill>
              <a:srgbClr val="B2D4E5"/>
            </a:solidFill>
            <a:prstDash val="solid"/>
          </a:ln>
        </p:spPr>
        <p:txBody>
          <a:bodyPr/>
          <a:lstStyle/>
          <a:p>
            <a:endParaRPr lang="en-US"/>
          </a:p>
        </p:txBody>
      </p:sp>
      <p:sp>
        <p:nvSpPr>
          <p:cNvPr id="8" name="Text 5"/>
          <p:cNvSpPr/>
          <p:nvPr/>
        </p:nvSpPr>
        <p:spPr>
          <a:xfrm>
            <a:off x="10406301" y="272153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Objective</a:t>
            </a:r>
            <a:endParaRPr lang="en-US" sz="2300" dirty="0"/>
          </a:p>
        </p:txBody>
      </p:sp>
      <p:sp>
        <p:nvSpPr>
          <p:cNvPr id="9" name="Text 6"/>
          <p:cNvSpPr/>
          <p:nvPr/>
        </p:nvSpPr>
        <p:spPr>
          <a:xfrm>
            <a:off x="10406301" y="3229689"/>
            <a:ext cx="3195995"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Create a professional platform that communicates the brand’s offerings, values, and story, serving as a lead generation and client interaction tool.</a:t>
            </a:r>
            <a:endParaRPr lang="en-US" sz="1750" dirty="0"/>
          </a:p>
        </p:txBody>
      </p:sp>
      <p:sp>
        <p:nvSpPr>
          <p:cNvPr id="10" name="Shape 7"/>
          <p:cNvSpPr/>
          <p:nvPr/>
        </p:nvSpPr>
        <p:spPr>
          <a:xfrm>
            <a:off x="6280190" y="5868352"/>
            <a:ext cx="7556421" cy="1702832"/>
          </a:xfrm>
          <a:prstGeom prst="roundRect">
            <a:avLst>
              <a:gd name="adj" fmla="val 5595"/>
            </a:avLst>
          </a:prstGeom>
          <a:solidFill>
            <a:srgbClr val="CCEEFF"/>
          </a:solidFill>
          <a:ln w="7620">
            <a:solidFill>
              <a:srgbClr val="B2D4E5"/>
            </a:solidFill>
            <a:prstDash val="solid"/>
          </a:ln>
        </p:spPr>
        <p:txBody>
          <a:bodyPr/>
          <a:lstStyle/>
          <a:p>
            <a:endParaRPr lang="en-US"/>
          </a:p>
        </p:txBody>
      </p:sp>
      <p:sp>
        <p:nvSpPr>
          <p:cNvPr id="11" name="Text 8"/>
          <p:cNvSpPr/>
          <p:nvPr/>
        </p:nvSpPr>
        <p:spPr>
          <a:xfrm>
            <a:off x="6514624" y="610278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Out-of-Scope</a:t>
            </a:r>
            <a:endParaRPr lang="en-US" sz="2300" dirty="0"/>
          </a:p>
        </p:txBody>
      </p:sp>
      <p:sp>
        <p:nvSpPr>
          <p:cNvPr id="12" name="Text 9"/>
          <p:cNvSpPr/>
          <p:nvPr/>
        </p:nvSpPr>
        <p:spPr>
          <a:xfrm>
            <a:off x="6514624" y="6610945"/>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Excludes full branding overhaul, payment integration, e-commerce features, and social media management.</a:t>
            </a:r>
            <a:endParaRPr lang="en-US" sz="1750" dirty="0"/>
          </a:p>
        </p:txBody>
      </p:sp>
      <p:sp>
        <p:nvSpPr>
          <p:cNvPr id="13" name="Rectangle 12">
            <a:extLst>
              <a:ext uri="{FF2B5EF4-FFF2-40B4-BE49-F238E27FC236}">
                <a16:creationId xmlns:a16="http://schemas.microsoft.com/office/drawing/2014/main" id="{548CF751-3A90-8D10-8B69-02132573D8D9}"/>
              </a:ext>
            </a:extLst>
          </p:cNvPr>
          <p:cNvSpPr/>
          <p:nvPr/>
        </p:nvSpPr>
        <p:spPr>
          <a:xfrm>
            <a:off x="12723962" y="7625751"/>
            <a:ext cx="1906438" cy="603849"/>
          </a:xfrm>
          <a:prstGeom prst="rect">
            <a:avLst/>
          </a:prstGeom>
          <a:solidFill>
            <a:srgbClr val="F7FB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52030"/>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In-Scope Deliverables</a:t>
            </a:r>
            <a:endParaRPr lang="en-US" sz="4650" dirty="0"/>
          </a:p>
        </p:txBody>
      </p:sp>
      <p:sp>
        <p:nvSpPr>
          <p:cNvPr id="3" name="Text 1"/>
          <p:cNvSpPr/>
          <p:nvPr/>
        </p:nvSpPr>
        <p:spPr>
          <a:xfrm>
            <a:off x="793790" y="326326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Planning &amp; Strategy</a:t>
            </a:r>
            <a:endParaRPr lang="en-US" sz="2300" dirty="0"/>
          </a:p>
        </p:txBody>
      </p:sp>
      <p:sp>
        <p:nvSpPr>
          <p:cNvPr id="4" name="Text 2"/>
          <p:cNvSpPr/>
          <p:nvPr/>
        </p:nvSpPr>
        <p:spPr>
          <a:xfrm>
            <a:off x="793790" y="3862149"/>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Requirements gathering with sponsor</a:t>
            </a:r>
            <a:endParaRPr lang="en-US" sz="1750" dirty="0"/>
          </a:p>
        </p:txBody>
      </p:sp>
      <p:sp>
        <p:nvSpPr>
          <p:cNvPr id="5" name="Text 3"/>
          <p:cNvSpPr/>
          <p:nvPr/>
        </p:nvSpPr>
        <p:spPr>
          <a:xfrm>
            <a:off x="793790" y="4667250"/>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User personas and journey mapping</a:t>
            </a:r>
            <a:endParaRPr lang="en-US" sz="1750" dirty="0"/>
          </a:p>
        </p:txBody>
      </p:sp>
      <p:sp>
        <p:nvSpPr>
          <p:cNvPr id="7" name="Text 5"/>
          <p:cNvSpPr/>
          <p:nvPr/>
        </p:nvSpPr>
        <p:spPr>
          <a:xfrm>
            <a:off x="5332928" y="3263265"/>
            <a:ext cx="3100388"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Design &amp; Development</a:t>
            </a:r>
            <a:endParaRPr lang="en-US" sz="2300" dirty="0"/>
          </a:p>
        </p:txBody>
      </p:sp>
      <p:sp>
        <p:nvSpPr>
          <p:cNvPr id="8" name="Text 6"/>
          <p:cNvSpPr/>
          <p:nvPr/>
        </p:nvSpPr>
        <p:spPr>
          <a:xfrm>
            <a:off x="5332928" y="3862149"/>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Mobile-responsive, clean design</a:t>
            </a:r>
            <a:endParaRPr lang="en-US" sz="1750" dirty="0"/>
          </a:p>
        </p:txBody>
      </p:sp>
      <p:sp>
        <p:nvSpPr>
          <p:cNvPr id="9" name="Text 7"/>
          <p:cNvSpPr/>
          <p:nvPr/>
        </p:nvSpPr>
        <p:spPr>
          <a:xfrm>
            <a:off x="5332928" y="4304348"/>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Homepage with brand narrative</a:t>
            </a:r>
            <a:endParaRPr lang="en-US" sz="1750" dirty="0"/>
          </a:p>
        </p:txBody>
      </p:sp>
      <p:sp>
        <p:nvSpPr>
          <p:cNvPr id="10" name="Text 8"/>
          <p:cNvSpPr/>
          <p:nvPr/>
        </p:nvSpPr>
        <p:spPr>
          <a:xfrm>
            <a:off x="5332928" y="4746546"/>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Service pages, testimonials, gallery</a:t>
            </a:r>
            <a:endParaRPr lang="en-US" sz="1750" dirty="0"/>
          </a:p>
        </p:txBody>
      </p:sp>
      <p:sp>
        <p:nvSpPr>
          <p:cNvPr id="12" name="Text 10"/>
          <p:cNvSpPr/>
          <p:nvPr/>
        </p:nvSpPr>
        <p:spPr>
          <a:xfrm>
            <a:off x="9872067" y="3263265"/>
            <a:ext cx="353960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Platform Setup &amp; Handoff</a:t>
            </a:r>
            <a:endParaRPr lang="en-US" sz="2300" dirty="0"/>
          </a:p>
        </p:txBody>
      </p:sp>
      <p:sp>
        <p:nvSpPr>
          <p:cNvPr id="13" name="Text 11"/>
          <p:cNvSpPr/>
          <p:nvPr/>
        </p:nvSpPr>
        <p:spPr>
          <a:xfrm>
            <a:off x="9872067" y="3862149"/>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Build on Wix or WordPress CMS</a:t>
            </a:r>
            <a:endParaRPr lang="en-US" sz="1750" dirty="0"/>
          </a:p>
        </p:txBody>
      </p:sp>
      <p:sp>
        <p:nvSpPr>
          <p:cNvPr id="14" name="Text 12"/>
          <p:cNvSpPr/>
          <p:nvPr/>
        </p:nvSpPr>
        <p:spPr>
          <a:xfrm>
            <a:off x="9872067" y="4304348"/>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Documentation for content updates</a:t>
            </a:r>
            <a:endParaRPr lang="en-US" sz="1750" dirty="0"/>
          </a:p>
        </p:txBody>
      </p:sp>
      <p:sp>
        <p:nvSpPr>
          <p:cNvPr id="15" name="Text 13"/>
          <p:cNvSpPr/>
          <p:nvPr/>
        </p:nvSpPr>
        <p:spPr>
          <a:xfrm>
            <a:off x="9872067" y="5109448"/>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Optional design assets if needed</a:t>
            </a:r>
            <a:endParaRPr lang="en-US" sz="1750" dirty="0"/>
          </a:p>
        </p:txBody>
      </p:sp>
      <p:sp>
        <p:nvSpPr>
          <p:cNvPr id="16" name="Rectangle 15">
            <a:extLst>
              <a:ext uri="{FF2B5EF4-FFF2-40B4-BE49-F238E27FC236}">
                <a16:creationId xmlns:a16="http://schemas.microsoft.com/office/drawing/2014/main" id="{0E2225D8-9899-B65E-8402-DB463F7607E2}"/>
              </a:ext>
            </a:extLst>
          </p:cNvPr>
          <p:cNvSpPr/>
          <p:nvPr/>
        </p:nvSpPr>
        <p:spPr>
          <a:xfrm>
            <a:off x="12723962" y="7625751"/>
            <a:ext cx="1906438" cy="603849"/>
          </a:xfrm>
          <a:prstGeom prst="rect">
            <a:avLst/>
          </a:prstGeom>
          <a:solidFill>
            <a:srgbClr val="F7FB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553"/>
          </a:xfrm>
          <a:prstGeom prst="rect">
            <a:avLst/>
          </a:prstGeom>
        </p:spPr>
      </p:pic>
      <p:pic>
        <p:nvPicPr>
          <p:cNvPr id="3" name="Image 1" descr="preencoded.png"/>
          <p:cNvPicPr>
            <a:picLocks noChangeAspect="1"/>
          </p:cNvPicPr>
          <p:nvPr/>
        </p:nvPicPr>
        <p:blipFill>
          <a:blip r:embed="rId4"/>
          <a:stretch>
            <a:fillRect/>
          </a:stretch>
        </p:blipFill>
        <p:spPr>
          <a:xfrm>
            <a:off x="260985" y="1633061"/>
            <a:ext cx="4964430" cy="4964430"/>
          </a:xfrm>
          <a:prstGeom prst="rect">
            <a:avLst/>
          </a:prstGeom>
        </p:spPr>
      </p:pic>
      <p:sp>
        <p:nvSpPr>
          <p:cNvPr id="4" name="Text 0"/>
          <p:cNvSpPr/>
          <p:nvPr/>
        </p:nvSpPr>
        <p:spPr>
          <a:xfrm>
            <a:off x="6217325" y="574238"/>
            <a:ext cx="6416873" cy="685205"/>
          </a:xfrm>
          <a:prstGeom prst="rect">
            <a:avLst/>
          </a:prstGeom>
          <a:noFill/>
          <a:ln/>
        </p:spPr>
        <p:txBody>
          <a:bodyPr wrap="none" lIns="0" tIns="0" rIns="0" bIns="0" rtlCol="0" anchor="t"/>
          <a:lstStyle/>
          <a:p>
            <a:pPr marL="0" indent="0" algn="l">
              <a:lnSpc>
                <a:spcPts val="5350"/>
              </a:lnSpc>
              <a:buNone/>
            </a:pPr>
            <a:r>
              <a:rPr lang="en-US" sz="4300" b="1" dirty="0">
                <a:solidFill>
                  <a:srgbClr val="000000"/>
                </a:solidFill>
                <a:latin typeface="Petrona Bold" pitchFamily="34" charset="0"/>
                <a:ea typeface="Petrona Bold" pitchFamily="34" charset="-122"/>
                <a:cs typeface="Petrona Bold" pitchFamily="34" charset="-120"/>
              </a:rPr>
              <a:t>Functional Requirements</a:t>
            </a:r>
            <a:endParaRPr lang="en-US" sz="4300" dirty="0"/>
          </a:p>
        </p:txBody>
      </p:sp>
      <p:sp>
        <p:nvSpPr>
          <p:cNvPr id="5" name="Shape 1"/>
          <p:cNvSpPr/>
          <p:nvPr/>
        </p:nvSpPr>
        <p:spPr>
          <a:xfrm>
            <a:off x="6217325" y="1572697"/>
            <a:ext cx="469821" cy="469821"/>
          </a:xfrm>
          <a:prstGeom prst="roundRect">
            <a:avLst>
              <a:gd name="adj" fmla="val 18670"/>
            </a:avLst>
          </a:prstGeom>
          <a:solidFill>
            <a:srgbClr val="CCEEFF"/>
          </a:solidFill>
          <a:ln w="7620">
            <a:solidFill>
              <a:srgbClr val="B2D4E5"/>
            </a:solidFill>
            <a:prstDash val="solid"/>
          </a:ln>
        </p:spPr>
        <p:txBody>
          <a:bodyPr/>
          <a:lstStyle/>
          <a:p>
            <a:endParaRPr lang="en-US"/>
          </a:p>
        </p:txBody>
      </p:sp>
      <p:pic>
        <p:nvPicPr>
          <p:cNvPr id="6" name="Image 2" descr="preencoded.png"/>
          <p:cNvPicPr>
            <a:picLocks noChangeAspect="1"/>
          </p:cNvPicPr>
          <p:nvPr/>
        </p:nvPicPr>
        <p:blipFill>
          <a:blip r:embed="rId5"/>
          <a:stretch>
            <a:fillRect/>
          </a:stretch>
        </p:blipFill>
        <p:spPr>
          <a:xfrm>
            <a:off x="6287810" y="1602045"/>
            <a:ext cx="328851" cy="411123"/>
          </a:xfrm>
          <a:prstGeom prst="rect">
            <a:avLst/>
          </a:prstGeom>
        </p:spPr>
      </p:pic>
      <p:sp>
        <p:nvSpPr>
          <p:cNvPr id="7" name="Text 2"/>
          <p:cNvSpPr/>
          <p:nvPr/>
        </p:nvSpPr>
        <p:spPr>
          <a:xfrm>
            <a:off x="6895981" y="1644372"/>
            <a:ext cx="2741057" cy="342543"/>
          </a:xfrm>
          <a:prstGeom prst="rect">
            <a:avLst/>
          </a:prstGeom>
          <a:noFill/>
          <a:ln/>
        </p:spPr>
        <p:txBody>
          <a:bodyPr wrap="none" lIns="0" tIns="0" rIns="0" bIns="0" rtlCol="0" anchor="t"/>
          <a:lstStyle/>
          <a:p>
            <a:pPr marL="0" indent="0" algn="l">
              <a:lnSpc>
                <a:spcPts val="2650"/>
              </a:lnSpc>
              <a:buNone/>
            </a:pPr>
            <a:r>
              <a:rPr lang="en-US" sz="2150" b="1" dirty="0">
                <a:solidFill>
                  <a:srgbClr val="272525"/>
                </a:solidFill>
                <a:latin typeface="Petrona Bold" pitchFamily="34" charset="0"/>
                <a:ea typeface="Petrona Bold" pitchFamily="34" charset="-122"/>
                <a:cs typeface="Petrona Bold" pitchFamily="34" charset="-120"/>
              </a:rPr>
              <a:t>Homepage</a:t>
            </a:r>
            <a:endParaRPr lang="en-US" sz="2150" dirty="0"/>
          </a:p>
        </p:txBody>
      </p:sp>
      <p:sp>
        <p:nvSpPr>
          <p:cNvPr id="8" name="Text 3"/>
          <p:cNvSpPr/>
          <p:nvPr/>
        </p:nvSpPr>
        <p:spPr>
          <a:xfrm>
            <a:off x="6895981" y="2112169"/>
            <a:ext cx="7003494" cy="668179"/>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Engaging design with brand mission, hero imagery, CTAs, and navigation linking to all sections.</a:t>
            </a:r>
            <a:endParaRPr lang="en-US" sz="1600" dirty="0"/>
          </a:p>
        </p:txBody>
      </p:sp>
      <p:sp>
        <p:nvSpPr>
          <p:cNvPr id="9" name="Shape 4"/>
          <p:cNvSpPr/>
          <p:nvPr/>
        </p:nvSpPr>
        <p:spPr>
          <a:xfrm>
            <a:off x="6217325" y="3198019"/>
            <a:ext cx="469821" cy="469821"/>
          </a:xfrm>
          <a:prstGeom prst="roundRect">
            <a:avLst>
              <a:gd name="adj" fmla="val 18670"/>
            </a:avLst>
          </a:prstGeom>
          <a:solidFill>
            <a:srgbClr val="CCEEFF"/>
          </a:solidFill>
          <a:ln w="7620">
            <a:solidFill>
              <a:srgbClr val="B2D4E5"/>
            </a:solidFill>
            <a:prstDash val="solid"/>
          </a:ln>
        </p:spPr>
        <p:txBody>
          <a:bodyPr/>
          <a:lstStyle/>
          <a:p>
            <a:endParaRPr lang="en-US"/>
          </a:p>
        </p:txBody>
      </p:sp>
      <p:pic>
        <p:nvPicPr>
          <p:cNvPr id="10" name="Image 3" descr="preencoded.png"/>
          <p:cNvPicPr>
            <a:picLocks noChangeAspect="1"/>
          </p:cNvPicPr>
          <p:nvPr/>
        </p:nvPicPr>
        <p:blipFill>
          <a:blip r:embed="rId6"/>
          <a:stretch>
            <a:fillRect/>
          </a:stretch>
        </p:blipFill>
        <p:spPr>
          <a:xfrm>
            <a:off x="6287810" y="3227368"/>
            <a:ext cx="328851" cy="411123"/>
          </a:xfrm>
          <a:prstGeom prst="rect">
            <a:avLst/>
          </a:prstGeom>
        </p:spPr>
      </p:pic>
      <p:sp>
        <p:nvSpPr>
          <p:cNvPr id="11" name="Text 5"/>
          <p:cNvSpPr/>
          <p:nvPr/>
        </p:nvSpPr>
        <p:spPr>
          <a:xfrm>
            <a:off x="6895981" y="3269694"/>
            <a:ext cx="2741057" cy="342543"/>
          </a:xfrm>
          <a:prstGeom prst="rect">
            <a:avLst/>
          </a:prstGeom>
          <a:noFill/>
          <a:ln/>
        </p:spPr>
        <p:txBody>
          <a:bodyPr wrap="none" lIns="0" tIns="0" rIns="0" bIns="0" rtlCol="0" anchor="t"/>
          <a:lstStyle/>
          <a:p>
            <a:pPr marL="0" indent="0" algn="l">
              <a:lnSpc>
                <a:spcPts val="2650"/>
              </a:lnSpc>
              <a:buNone/>
            </a:pPr>
            <a:r>
              <a:rPr lang="en-US" sz="2150" b="1" dirty="0">
                <a:solidFill>
                  <a:srgbClr val="272525"/>
                </a:solidFill>
                <a:latin typeface="Petrona Bold" pitchFamily="34" charset="0"/>
                <a:ea typeface="Petrona Bold" pitchFamily="34" charset="-122"/>
                <a:cs typeface="Petrona Bold" pitchFamily="34" charset="-120"/>
              </a:rPr>
              <a:t>Service Pages</a:t>
            </a:r>
            <a:endParaRPr lang="en-US" sz="2150" dirty="0"/>
          </a:p>
        </p:txBody>
      </p:sp>
      <p:sp>
        <p:nvSpPr>
          <p:cNvPr id="12" name="Text 6"/>
          <p:cNvSpPr/>
          <p:nvPr/>
        </p:nvSpPr>
        <p:spPr>
          <a:xfrm>
            <a:off x="6895981" y="3737491"/>
            <a:ext cx="7003494" cy="668179"/>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Dedicated pages for corporate gifting, weddings, seasonal offers with descriptions, images, and inquiry buttons.</a:t>
            </a:r>
            <a:endParaRPr lang="en-US" sz="1600" dirty="0"/>
          </a:p>
        </p:txBody>
      </p:sp>
      <p:sp>
        <p:nvSpPr>
          <p:cNvPr id="13" name="Shape 7"/>
          <p:cNvSpPr/>
          <p:nvPr/>
        </p:nvSpPr>
        <p:spPr>
          <a:xfrm>
            <a:off x="6217325" y="4823341"/>
            <a:ext cx="469821" cy="469821"/>
          </a:xfrm>
          <a:prstGeom prst="roundRect">
            <a:avLst>
              <a:gd name="adj" fmla="val 18670"/>
            </a:avLst>
          </a:prstGeom>
          <a:solidFill>
            <a:srgbClr val="CCEEFF"/>
          </a:solidFill>
          <a:ln w="7620">
            <a:solidFill>
              <a:srgbClr val="B2D4E5"/>
            </a:solidFill>
            <a:prstDash val="solid"/>
          </a:ln>
        </p:spPr>
        <p:txBody>
          <a:bodyPr/>
          <a:lstStyle/>
          <a:p>
            <a:endParaRPr lang="en-US"/>
          </a:p>
        </p:txBody>
      </p:sp>
      <p:pic>
        <p:nvPicPr>
          <p:cNvPr id="14" name="Image 4" descr="preencoded.png"/>
          <p:cNvPicPr>
            <a:picLocks noChangeAspect="1"/>
          </p:cNvPicPr>
          <p:nvPr/>
        </p:nvPicPr>
        <p:blipFill>
          <a:blip r:embed="rId7"/>
          <a:stretch>
            <a:fillRect/>
          </a:stretch>
        </p:blipFill>
        <p:spPr>
          <a:xfrm>
            <a:off x="6287810" y="4852690"/>
            <a:ext cx="328851" cy="411123"/>
          </a:xfrm>
          <a:prstGeom prst="rect">
            <a:avLst/>
          </a:prstGeom>
        </p:spPr>
      </p:pic>
      <p:sp>
        <p:nvSpPr>
          <p:cNvPr id="15" name="Text 8"/>
          <p:cNvSpPr/>
          <p:nvPr/>
        </p:nvSpPr>
        <p:spPr>
          <a:xfrm>
            <a:off x="6895981" y="4895017"/>
            <a:ext cx="2862858" cy="342543"/>
          </a:xfrm>
          <a:prstGeom prst="rect">
            <a:avLst/>
          </a:prstGeom>
          <a:noFill/>
          <a:ln/>
        </p:spPr>
        <p:txBody>
          <a:bodyPr wrap="none" lIns="0" tIns="0" rIns="0" bIns="0" rtlCol="0" anchor="t"/>
          <a:lstStyle/>
          <a:p>
            <a:pPr marL="0" indent="0" algn="l">
              <a:lnSpc>
                <a:spcPts val="2650"/>
              </a:lnSpc>
              <a:buNone/>
            </a:pPr>
            <a:r>
              <a:rPr lang="en-US" sz="2150" b="1" dirty="0">
                <a:solidFill>
                  <a:srgbClr val="272525"/>
                </a:solidFill>
                <a:latin typeface="Petrona Bold" pitchFamily="34" charset="0"/>
                <a:ea typeface="Petrona Bold" pitchFamily="34" charset="-122"/>
                <a:cs typeface="Petrona Bold" pitchFamily="34" charset="-120"/>
              </a:rPr>
              <a:t>Gallery &amp; Testimonials</a:t>
            </a:r>
            <a:endParaRPr lang="en-US" sz="2150" dirty="0"/>
          </a:p>
        </p:txBody>
      </p:sp>
      <p:sp>
        <p:nvSpPr>
          <p:cNvPr id="16" name="Text 9"/>
          <p:cNvSpPr/>
          <p:nvPr/>
        </p:nvSpPr>
        <p:spPr>
          <a:xfrm>
            <a:off x="6895981" y="5362813"/>
            <a:ext cx="7003494" cy="668179"/>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Visual portfolio arranged by event type and client testimonials to build trust.</a:t>
            </a:r>
            <a:endParaRPr lang="en-US" sz="1600" dirty="0"/>
          </a:p>
        </p:txBody>
      </p:sp>
      <p:sp>
        <p:nvSpPr>
          <p:cNvPr id="17" name="Shape 10"/>
          <p:cNvSpPr/>
          <p:nvPr/>
        </p:nvSpPr>
        <p:spPr>
          <a:xfrm>
            <a:off x="6217325" y="6448663"/>
            <a:ext cx="469821" cy="469821"/>
          </a:xfrm>
          <a:prstGeom prst="roundRect">
            <a:avLst>
              <a:gd name="adj" fmla="val 18670"/>
            </a:avLst>
          </a:prstGeom>
          <a:solidFill>
            <a:srgbClr val="CCEEFF"/>
          </a:solidFill>
          <a:ln w="7620">
            <a:solidFill>
              <a:srgbClr val="B2D4E5"/>
            </a:solidFill>
            <a:prstDash val="solid"/>
          </a:ln>
        </p:spPr>
        <p:txBody>
          <a:bodyPr/>
          <a:lstStyle/>
          <a:p>
            <a:endParaRPr lang="en-US"/>
          </a:p>
        </p:txBody>
      </p:sp>
      <p:pic>
        <p:nvPicPr>
          <p:cNvPr id="18" name="Image 5" descr="preencoded.png"/>
          <p:cNvPicPr>
            <a:picLocks noChangeAspect="1"/>
          </p:cNvPicPr>
          <p:nvPr/>
        </p:nvPicPr>
        <p:blipFill>
          <a:blip r:embed="rId8"/>
          <a:stretch>
            <a:fillRect/>
          </a:stretch>
        </p:blipFill>
        <p:spPr>
          <a:xfrm>
            <a:off x="6287810" y="6478012"/>
            <a:ext cx="328851" cy="411123"/>
          </a:xfrm>
          <a:prstGeom prst="rect">
            <a:avLst/>
          </a:prstGeom>
        </p:spPr>
      </p:pic>
      <p:sp>
        <p:nvSpPr>
          <p:cNvPr id="19" name="Text 11"/>
          <p:cNvSpPr/>
          <p:nvPr/>
        </p:nvSpPr>
        <p:spPr>
          <a:xfrm>
            <a:off x="6895981" y="6520339"/>
            <a:ext cx="2741057" cy="342543"/>
          </a:xfrm>
          <a:prstGeom prst="rect">
            <a:avLst/>
          </a:prstGeom>
          <a:noFill/>
          <a:ln/>
        </p:spPr>
        <p:txBody>
          <a:bodyPr wrap="none" lIns="0" tIns="0" rIns="0" bIns="0" rtlCol="0" anchor="t"/>
          <a:lstStyle/>
          <a:p>
            <a:pPr marL="0" indent="0" algn="l">
              <a:lnSpc>
                <a:spcPts val="2650"/>
              </a:lnSpc>
              <a:buNone/>
            </a:pPr>
            <a:r>
              <a:rPr lang="en-US" sz="2150" b="1" dirty="0">
                <a:solidFill>
                  <a:srgbClr val="272525"/>
                </a:solidFill>
                <a:latin typeface="Petrona Bold" pitchFamily="34" charset="0"/>
                <a:ea typeface="Petrona Bold" pitchFamily="34" charset="-122"/>
                <a:cs typeface="Petrona Bold" pitchFamily="34" charset="-120"/>
              </a:rPr>
              <a:t>Contact &amp; Navigation</a:t>
            </a:r>
            <a:endParaRPr lang="en-US" sz="2150" dirty="0"/>
          </a:p>
        </p:txBody>
      </p:sp>
      <p:sp>
        <p:nvSpPr>
          <p:cNvPr id="20" name="Text 12"/>
          <p:cNvSpPr/>
          <p:nvPr/>
        </p:nvSpPr>
        <p:spPr>
          <a:xfrm>
            <a:off x="6895981" y="6988135"/>
            <a:ext cx="7003494" cy="668179"/>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Easy contact form, embedded Google Maps, consistent header and footer with quick links and social icons.</a:t>
            </a:r>
            <a:endParaRPr lang="en-US" sz="1600" dirty="0"/>
          </a:p>
        </p:txBody>
      </p:sp>
      <p:sp>
        <p:nvSpPr>
          <p:cNvPr id="25" name="Text 12">
            <a:extLst>
              <a:ext uri="{FF2B5EF4-FFF2-40B4-BE49-F238E27FC236}">
                <a16:creationId xmlns:a16="http://schemas.microsoft.com/office/drawing/2014/main" id="{90C77663-B250-EB1D-5B9C-869374E619D8}"/>
              </a:ext>
            </a:extLst>
          </p:cNvPr>
          <p:cNvSpPr/>
          <p:nvPr/>
        </p:nvSpPr>
        <p:spPr>
          <a:xfrm>
            <a:off x="12837949" y="7728971"/>
            <a:ext cx="2123051" cy="394121"/>
          </a:xfrm>
          <a:prstGeom prst="rect">
            <a:avLst/>
          </a:prstGeom>
          <a:noFill/>
          <a:ln/>
        </p:spPr>
        <p:txBody>
          <a:bodyPr wrap="square" lIns="0" tIns="0" rIns="0" bIns="0" rtlCol="0" anchor="t"/>
          <a:lstStyle/>
          <a:p>
            <a:pPr marL="0" indent="0" algn="l">
              <a:lnSpc>
                <a:spcPts val="2600"/>
              </a:lnSpc>
              <a:buNone/>
            </a:pPr>
            <a:r>
              <a:rPr lang="en-US" sz="1600" b="1" dirty="0">
                <a:solidFill>
                  <a:srgbClr val="272525"/>
                </a:solidFill>
                <a:latin typeface="Inter" pitchFamily="34" charset="0"/>
                <a:ea typeface="Inter" pitchFamily="34" charset="-122"/>
                <a:cs typeface="Inter" pitchFamily="34" charset="-120"/>
              </a:rPr>
              <a:t>By Deepthi Sri</a:t>
            </a:r>
            <a:endParaRPr lang="en-US" sz="16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0770" y="685800"/>
            <a:ext cx="7795260" cy="1264444"/>
          </a:xfrm>
          <a:prstGeom prst="rect">
            <a:avLst/>
          </a:prstGeom>
          <a:noFill/>
          <a:ln/>
        </p:spPr>
        <p:txBody>
          <a:bodyPr wrap="square" lIns="0" tIns="0" rIns="0" bIns="0" rtlCol="0" anchor="t"/>
          <a:lstStyle/>
          <a:p>
            <a:pPr marL="0" indent="0" algn="l">
              <a:lnSpc>
                <a:spcPts val="4950"/>
              </a:lnSpc>
              <a:buNone/>
            </a:pPr>
            <a:r>
              <a:rPr lang="en-US" sz="3950" b="1" dirty="0">
                <a:solidFill>
                  <a:srgbClr val="000000"/>
                </a:solidFill>
                <a:latin typeface="Petrona Bold" pitchFamily="34" charset="0"/>
                <a:ea typeface="Petrona Bold" pitchFamily="34" charset="-122"/>
                <a:cs typeface="Petrona Bold" pitchFamily="34" charset="-120"/>
              </a:rPr>
              <a:t>Project Management and Communication</a:t>
            </a:r>
            <a:endParaRPr lang="en-US" sz="3950" dirty="0"/>
          </a:p>
        </p:txBody>
      </p:sp>
      <p:sp>
        <p:nvSpPr>
          <p:cNvPr id="4" name="Shape 1"/>
          <p:cNvSpPr/>
          <p:nvPr/>
        </p:nvSpPr>
        <p:spPr>
          <a:xfrm>
            <a:off x="6377464" y="2239208"/>
            <a:ext cx="22860" cy="5304473"/>
          </a:xfrm>
          <a:prstGeom prst="roundRect">
            <a:avLst>
              <a:gd name="adj" fmla="val 354015"/>
            </a:avLst>
          </a:prstGeom>
          <a:solidFill>
            <a:srgbClr val="B2D4E5"/>
          </a:solidFill>
          <a:ln/>
        </p:spPr>
        <p:txBody>
          <a:bodyPr/>
          <a:lstStyle/>
          <a:p>
            <a:endParaRPr lang="en-US"/>
          </a:p>
        </p:txBody>
      </p:sp>
      <p:sp>
        <p:nvSpPr>
          <p:cNvPr id="5" name="Shape 2"/>
          <p:cNvSpPr/>
          <p:nvPr/>
        </p:nvSpPr>
        <p:spPr>
          <a:xfrm>
            <a:off x="6571357" y="2444472"/>
            <a:ext cx="578048" cy="22860"/>
          </a:xfrm>
          <a:prstGeom prst="roundRect">
            <a:avLst>
              <a:gd name="adj" fmla="val 354015"/>
            </a:avLst>
          </a:prstGeom>
          <a:solidFill>
            <a:srgbClr val="B2D4E5"/>
          </a:solidFill>
          <a:ln/>
        </p:spPr>
        <p:txBody>
          <a:bodyPr/>
          <a:lstStyle/>
          <a:p>
            <a:endParaRPr lang="en-US"/>
          </a:p>
        </p:txBody>
      </p:sp>
      <p:sp>
        <p:nvSpPr>
          <p:cNvPr id="6" name="Shape 3"/>
          <p:cNvSpPr/>
          <p:nvPr/>
        </p:nvSpPr>
        <p:spPr>
          <a:xfrm>
            <a:off x="6160710" y="2239208"/>
            <a:ext cx="433507" cy="433507"/>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7" name="Text 4"/>
          <p:cNvSpPr/>
          <p:nvPr/>
        </p:nvSpPr>
        <p:spPr>
          <a:xfrm>
            <a:off x="6225719" y="2266236"/>
            <a:ext cx="303371" cy="379333"/>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1</a:t>
            </a:r>
            <a:endParaRPr lang="en-US" sz="2350" dirty="0"/>
          </a:p>
        </p:txBody>
      </p:sp>
      <p:sp>
        <p:nvSpPr>
          <p:cNvPr id="8" name="Text 5"/>
          <p:cNvSpPr/>
          <p:nvPr/>
        </p:nvSpPr>
        <p:spPr>
          <a:xfrm>
            <a:off x="7340917" y="2305407"/>
            <a:ext cx="3640931"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Initial Requirements Gathering</a:t>
            </a:r>
            <a:endParaRPr lang="en-US" sz="1950" dirty="0"/>
          </a:p>
        </p:txBody>
      </p:sp>
      <p:sp>
        <p:nvSpPr>
          <p:cNvPr id="9" name="Text 6"/>
          <p:cNvSpPr/>
          <p:nvPr/>
        </p:nvSpPr>
        <p:spPr>
          <a:xfrm>
            <a:off x="7340917" y="2737128"/>
            <a:ext cx="6615113" cy="616268"/>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Week 3 and 4, Zoom meeting to discuss goals, scope, and creative direction.</a:t>
            </a:r>
            <a:endParaRPr lang="en-US" sz="1500" dirty="0"/>
          </a:p>
        </p:txBody>
      </p:sp>
      <p:sp>
        <p:nvSpPr>
          <p:cNvPr id="10" name="Shape 7"/>
          <p:cNvSpPr/>
          <p:nvPr/>
        </p:nvSpPr>
        <p:spPr>
          <a:xfrm>
            <a:off x="6571357" y="3943945"/>
            <a:ext cx="578048" cy="22860"/>
          </a:xfrm>
          <a:prstGeom prst="roundRect">
            <a:avLst>
              <a:gd name="adj" fmla="val 354015"/>
            </a:avLst>
          </a:prstGeom>
          <a:solidFill>
            <a:srgbClr val="B2D4E5"/>
          </a:solidFill>
          <a:ln/>
        </p:spPr>
        <p:txBody>
          <a:bodyPr/>
          <a:lstStyle/>
          <a:p>
            <a:endParaRPr lang="en-US"/>
          </a:p>
        </p:txBody>
      </p:sp>
      <p:sp>
        <p:nvSpPr>
          <p:cNvPr id="11" name="Shape 8"/>
          <p:cNvSpPr/>
          <p:nvPr/>
        </p:nvSpPr>
        <p:spPr>
          <a:xfrm>
            <a:off x="6160710" y="3738682"/>
            <a:ext cx="433507" cy="433507"/>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12" name="Text 9"/>
          <p:cNvSpPr/>
          <p:nvPr/>
        </p:nvSpPr>
        <p:spPr>
          <a:xfrm>
            <a:off x="6225719" y="3765709"/>
            <a:ext cx="303371" cy="379333"/>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2</a:t>
            </a:r>
            <a:endParaRPr lang="en-US" sz="2350" dirty="0"/>
          </a:p>
        </p:txBody>
      </p:sp>
      <p:sp>
        <p:nvSpPr>
          <p:cNvPr id="13" name="Text 10"/>
          <p:cNvSpPr/>
          <p:nvPr/>
        </p:nvSpPr>
        <p:spPr>
          <a:xfrm>
            <a:off x="7340917" y="3804880"/>
            <a:ext cx="2818448"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Midpoint Design Review</a:t>
            </a:r>
            <a:endParaRPr lang="en-US" sz="1950" dirty="0"/>
          </a:p>
        </p:txBody>
      </p:sp>
      <p:sp>
        <p:nvSpPr>
          <p:cNvPr id="14" name="Text 11"/>
          <p:cNvSpPr/>
          <p:nvPr/>
        </p:nvSpPr>
        <p:spPr>
          <a:xfrm>
            <a:off x="7340917" y="4236601"/>
            <a:ext cx="6615113" cy="616268"/>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Week 7 and 8, Zoom session to review homepage and service page layouts.</a:t>
            </a:r>
            <a:endParaRPr lang="en-US" sz="1500" dirty="0"/>
          </a:p>
        </p:txBody>
      </p:sp>
      <p:sp>
        <p:nvSpPr>
          <p:cNvPr id="15" name="Shape 12"/>
          <p:cNvSpPr/>
          <p:nvPr/>
        </p:nvSpPr>
        <p:spPr>
          <a:xfrm>
            <a:off x="6571357" y="5443418"/>
            <a:ext cx="578048" cy="22860"/>
          </a:xfrm>
          <a:prstGeom prst="roundRect">
            <a:avLst>
              <a:gd name="adj" fmla="val 354015"/>
            </a:avLst>
          </a:prstGeom>
          <a:solidFill>
            <a:srgbClr val="B2D4E5"/>
          </a:solidFill>
          <a:ln/>
        </p:spPr>
        <p:txBody>
          <a:bodyPr/>
          <a:lstStyle/>
          <a:p>
            <a:endParaRPr lang="en-US"/>
          </a:p>
        </p:txBody>
      </p:sp>
      <p:sp>
        <p:nvSpPr>
          <p:cNvPr id="16" name="Shape 13"/>
          <p:cNvSpPr/>
          <p:nvPr/>
        </p:nvSpPr>
        <p:spPr>
          <a:xfrm>
            <a:off x="6160710" y="5238155"/>
            <a:ext cx="433507" cy="433507"/>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17" name="Text 14"/>
          <p:cNvSpPr/>
          <p:nvPr/>
        </p:nvSpPr>
        <p:spPr>
          <a:xfrm>
            <a:off x="6225719" y="5265182"/>
            <a:ext cx="303371" cy="379333"/>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3</a:t>
            </a:r>
            <a:endParaRPr lang="en-US" sz="2350" dirty="0"/>
          </a:p>
        </p:txBody>
      </p:sp>
      <p:sp>
        <p:nvSpPr>
          <p:cNvPr id="18" name="Text 15"/>
          <p:cNvSpPr/>
          <p:nvPr/>
        </p:nvSpPr>
        <p:spPr>
          <a:xfrm>
            <a:off x="7340917" y="5304353"/>
            <a:ext cx="2658428"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Final Prototype Review</a:t>
            </a:r>
            <a:endParaRPr lang="en-US" sz="1950" dirty="0"/>
          </a:p>
        </p:txBody>
      </p:sp>
      <p:sp>
        <p:nvSpPr>
          <p:cNvPr id="19" name="Text 16"/>
          <p:cNvSpPr/>
          <p:nvPr/>
        </p:nvSpPr>
        <p:spPr>
          <a:xfrm>
            <a:off x="7340917" y="5736074"/>
            <a:ext cx="6615113" cy="308134"/>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Week 9 and 10, Zoom meeting for design sign-off and feature approval.</a:t>
            </a:r>
            <a:endParaRPr lang="en-US" sz="1500" dirty="0"/>
          </a:p>
        </p:txBody>
      </p:sp>
      <p:sp>
        <p:nvSpPr>
          <p:cNvPr id="20" name="Shape 17"/>
          <p:cNvSpPr/>
          <p:nvPr/>
        </p:nvSpPr>
        <p:spPr>
          <a:xfrm>
            <a:off x="6571357" y="6634758"/>
            <a:ext cx="578048" cy="22860"/>
          </a:xfrm>
          <a:prstGeom prst="roundRect">
            <a:avLst>
              <a:gd name="adj" fmla="val 354015"/>
            </a:avLst>
          </a:prstGeom>
          <a:solidFill>
            <a:srgbClr val="B2D4E5"/>
          </a:solidFill>
          <a:ln/>
        </p:spPr>
        <p:txBody>
          <a:bodyPr/>
          <a:lstStyle/>
          <a:p>
            <a:endParaRPr lang="en-US"/>
          </a:p>
        </p:txBody>
      </p:sp>
      <p:sp>
        <p:nvSpPr>
          <p:cNvPr id="21" name="Shape 18"/>
          <p:cNvSpPr/>
          <p:nvPr/>
        </p:nvSpPr>
        <p:spPr>
          <a:xfrm>
            <a:off x="6160710" y="6429494"/>
            <a:ext cx="433507" cy="433507"/>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22" name="Text 19"/>
          <p:cNvSpPr/>
          <p:nvPr/>
        </p:nvSpPr>
        <p:spPr>
          <a:xfrm>
            <a:off x="6225719" y="6456521"/>
            <a:ext cx="303371" cy="379333"/>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4</a:t>
            </a:r>
            <a:endParaRPr lang="en-US" sz="2350" dirty="0"/>
          </a:p>
        </p:txBody>
      </p:sp>
      <p:sp>
        <p:nvSpPr>
          <p:cNvPr id="23" name="Text 20"/>
          <p:cNvSpPr/>
          <p:nvPr/>
        </p:nvSpPr>
        <p:spPr>
          <a:xfrm>
            <a:off x="7340917" y="6495693"/>
            <a:ext cx="3045143"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Handover &amp; CMS Training</a:t>
            </a:r>
            <a:endParaRPr lang="en-US" sz="1950" dirty="0"/>
          </a:p>
        </p:txBody>
      </p:sp>
      <p:sp>
        <p:nvSpPr>
          <p:cNvPr id="24" name="Text 21"/>
          <p:cNvSpPr/>
          <p:nvPr/>
        </p:nvSpPr>
        <p:spPr>
          <a:xfrm>
            <a:off x="7340917" y="6927413"/>
            <a:ext cx="6615113" cy="616268"/>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Week 10 and 11, Zoom/Google Meet for website transfer and sponsor training.</a:t>
            </a:r>
            <a:endParaRPr lang="en-US" sz="1500" dirty="0"/>
          </a:p>
        </p:txBody>
      </p:sp>
      <p:sp>
        <p:nvSpPr>
          <p:cNvPr id="25" name="Rectangle 24">
            <a:extLst>
              <a:ext uri="{FF2B5EF4-FFF2-40B4-BE49-F238E27FC236}">
                <a16:creationId xmlns:a16="http://schemas.microsoft.com/office/drawing/2014/main" id="{013D6A61-C9EE-4894-E42E-61618459EB83}"/>
              </a:ext>
            </a:extLst>
          </p:cNvPr>
          <p:cNvSpPr/>
          <p:nvPr/>
        </p:nvSpPr>
        <p:spPr>
          <a:xfrm>
            <a:off x="12723962" y="7625751"/>
            <a:ext cx="1906438" cy="603849"/>
          </a:xfrm>
          <a:prstGeom prst="rect">
            <a:avLst/>
          </a:prstGeom>
          <a:solidFill>
            <a:srgbClr val="F7FB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58416"/>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Success Criteria and Impact</a:t>
            </a:r>
            <a:endParaRPr lang="en-US" sz="4650" dirty="0"/>
          </a:p>
        </p:txBody>
      </p:sp>
      <p:sp>
        <p:nvSpPr>
          <p:cNvPr id="4" name="Shape 1"/>
          <p:cNvSpPr/>
          <p:nvPr/>
        </p:nvSpPr>
        <p:spPr>
          <a:xfrm>
            <a:off x="6280190" y="2487097"/>
            <a:ext cx="3664863" cy="2791539"/>
          </a:xfrm>
          <a:prstGeom prst="roundRect">
            <a:avLst>
              <a:gd name="adj" fmla="val 3413"/>
            </a:avLst>
          </a:prstGeom>
          <a:solidFill>
            <a:srgbClr val="CCEEFF"/>
          </a:solidFill>
          <a:ln w="7620">
            <a:solidFill>
              <a:srgbClr val="B2D4E5"/>
            </a:solidFill>
            <a:prstDash val="solid"/>
          </a:ln>
        </p:spPr>
        <p:txBody>
          <a:bodyPr/>
          <a:lstStyle/>
          <a:p>
            <a:endParaRPr lang="en-US"/>
          </a:p>
        </p:txBody>
      </p:sp>
      <p:sp>
        <p:nvSpPr>
          <p:cNvPr id="5" name="Text 2"/>
          <p:cNvSpPr/>
          <p:nvPr/>
        </p:nvSpPr>
        <p:spPr>
          <a:xfrm>
            <a:off x="6514624" y="272153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Success Criteria</a:t>
            </a:r>
            <a:endParaRPr lang="en-US" sz="2300" dirty="0"/>
          </a:p>
        </p:txBody>
      </p:sp>
      <p:sp>
        <p:nvSpPr>
          <p:cNvPr id="6" name="Text 3"/>
          <p:cNvSpPr/>
          <p:nvPr/>
        </p:nvSpPr>
        <p:spPr>
          <a:xfrm>
            <a:off x="6514624" y="3229689"/>
            <a:ext cx="319599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On-time delivery, functional and brand-aligned website, sponsor satisfaction, live and accessible platform.</a:t>
            </a:r>
            <a:endParaRPr lang="en-US" sz="1750" dirty="0"/>
          </a:p>
        </p:txBody>
      </p:sp>
      <p:sp>
        <p:nvSpPr>
          <p:cNvPr id="7" name="Shape 4"/>
          <p:cNvSpPr/>
          <p:nvPr/>
        </p:nvSpPr>
        <p:spPr>
          <a:xfrm>
            <a:off x="10171867" y="2487097"/>
            <a:ext cx="3664863" cy="2791539"/>
          </a:xfrm>
          <a:prstGeom prst="roundRect">
            <a:avLst>
              <a:gd name="adj" fmla="val 3413"/>
            </a:avLst>
          </a:prstGeom>
          <a:solidFill>
            <a:srgbClr val="CCEEFF"/>
          </a:solidFill>
          <a:ln w="7620">
            <a:solidFill>
              <a:srgbClr val="B2D4E5"/>
            </a:solidFill>
            <a:prstDash val="solid"/>
          </a:ln>
        </p:spPr>
        <p:txBody>
          <a:bodyPr/>
          <a:lstStyle/>
          <a:p>
            <a:endParaRPr lang="en-US"/>
          </a:p>
        </p:txBody>
      </p:sp>
      <p:sp>
        <p:nvSpPr>
          <p:cNvPr id="8" name="Text 5"/>
          <p:cNvSpPr/>
          <p:nvPr/>
        </p:nvSpPr>
        <p:spPr>
          <a:xfrm>
            <a:off x="10406301" y="272153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Impact</a:t>
            </a:r>
            <a:endParaRPr lang="en-US" sz="2300" dirty="0"/>
          </a:p>
        </p:txBody>
      </p:sp>
      <p:sp>
        <p:nvSpPr>
          <p:cNvPr id="9" name="Text 6"/>
          <p:cNvSpPr/>
          <p:nvPr/>
        </p:nvSpPr>
        <p:spPr>
          <a:xfrm>
            <a:off x="10406301" y="3229689"/>
            <a:ext cx="3195995"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Establishes The Knots Studio as a credible gifting brand online, expands reach, supports lead capture, and enhances storytelling.</a:t>
            </a:r>
            <a:endParaRPr lang="en-US" sz="1750" dirty="0"/>
          </a:p>
        </p:txBody>
      </p:sp>
      <p:sp>
        <p:nvSpPr>
          <p:cNvPr id="10" name="Shape 7"/>
          <p:cNvSpPr/>
          <p:nvPr/>
        </p:nvSpPr>
        <p:spPr>
          <a:xfrm>
            <a:off x="6280190" y="5505450"/>
            <a:ext cx="7556421" cy="2065734"/>
          </a:xfrm>
          <a:prstGeom prst="roundRect">
            <a:avLst>
              <a:gd name="adj" fmla="val 4612"/>
            </a:avLst>
          </a:prstGeom>
          <a:solidFill>
            <a:srgbClr val="CCEEFF"/>
          </a:solidFill>
          <a:ln w="7620">
            <a:solidFill>
              <a:srgbClr val="B2D4E5"/>
            </a:solidFill>
            <a:prstDash val="solid"/>
          </a:ln>
        </p:spPr>
        <p:txBody>
          <a:bodyPr/>
          <a:lstStyle/>
          <a:p>
            <a:endParaRPr lang="en-US"/>
          </a:p>
        </p:txBody>
      </p:sp>
      <p:sp>
        <p:nvSpPr>
          <p:cNvPr id="11" name="Text 8"/>
          <p:cNvSpPr/>
          <p:nvPr/>
        </p:nvSpPr>
        <p:spPr>
          <a:xfrm>
            <a:off x="6514624" y="573988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Value</a:t>
            </a:r>
            <a:endParaRPr lang="en-US" sz="2300" dirty="0"/>
          </a:p>
        </p:txBody>
      </p:sp>
      <p:sp>
        <p:nvSpPr>
          <p:cNvPr id="12" name="Text 9"/>
          <p:cNvSpPr/>
          <p:nvPr/>
        </p:nvSpPr>
        <p:spPr>
          <a:xfrm>
            <a:off x="6514624" y="6248043"/>
            <a:ext cx="708755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Sets foundation for future marketing and digital scaling, empowering the sponsor to maintain and update the site independently.</a:t>
            </a:r>
            <a:endParaRPr lang="en-US" sz="1750" dirty="0"/>
          </a:p>
        </p:txBody>
      </p:sp>
      <p:sp>
        <p:nvSpPr>
          <p:cNvPr id="13" name="Rectangle 12">
            <a:extLst>
              <a:ext uri="{FF2B5EF4-FFF2-40B4-BE49-F238E27FC236}">
                <a16:creationId xmlns:a16="http://schemas.microsoft.com/office/drawing/2014/main" id="{267F76BF-A2F9-6A24-5062-7E7E38545C06}"/>
              </a:ext>
            </a:extLst>
          </p:cNvPr>
          <p:cNvSpPr/>
          <p:nvPr/>
        </p:nvSpPr>
        <p:spPr>
          <a:xfrm>
            <a:off x="12723962" y="7625751"/>
            <a:ext cx="1906438" cy="603849"/>
          </a:xfrm>
          <a:prstGeom prst="rect">
            <a:avLst/>
          </a:prstGeom>
          <a:solidFill>
            <a:srgbClr val="F7FB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127766"/>
            <a:ext cx="7731323"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Sponsor and Contact Details</a:t>
            </a:r>
            <a:endParaRPr lang="en-US" sz="4650" dirty="0"/>
          </a:p>
        </p:txBody>
      </p:sp>
      <p:sp>
        <p:nvSpPr>
          <p:cNvPr id="3" name="Text 1"/>
          <p:cNvSpPr/>
          <p:nvPr/>
        </p:nvSpPr>
        <p:spPr>
          <a:xfrm>
            <a:off x="793790" y="343900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Sponsor</a:t>
            </a:r>
            <a:endParaRPr lang="en-US" sz="2300" dirty="0"/>
          </a:p>
        </p:txBody>
      </p:sp>
      <p:sp>
        <p:nvSpPr>
          <p:cNvPr id="4" name="Text 2"/>
          <p:cNvSpPr/>
          <p:nvPr/>
        </p:nvSpPr>
        <p:spPr>
          <a:xfrm>
            <a:off x="793790" y="4037886"/>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Ms. Aarthy Balachandran, Founder &amp; Creative Director, The Knots Studio</a:t>
            </a:r>
            <a:endParaRPr lang="en-US" sz="1750" dirty="0"/>
          </a:p>
        </p:txBody>
      </p:sp>
      <p:sp>
        <p:nvSpPr>
          <p:cNvPr id="5" name="Text 3"/>
          <p:cNvSpPr/>
          <p:nvPr/>
        </p:nvSpPr>
        <p:spPr>
          <a:xfrm>
            <a:off x="793790" y="4967764"/>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Email: Theknotsstudio@gmail.com</a:t>
            </a:r>
            <a:endParaRPr lang="en-US" sz="1750" dirty="0"/>
          </a:p>
        </p:txBody>
      </p:sp>
      <p:sp>
        <p:nvSpPr>
          <p:cNvPr id="6" name="Text 4"/>
          <p:cNvSpPr/>
          <p:nvPr/>
        </p:nvSpPr>
        <p:spPr>
          <a:xfrm>
            <a:off x="793790" y="5534739"/>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Phone: +9980230859</a:t>
            </a:r>
            <a:endParaRPr lang="en-US" sz="1750" dirty="0"/>
          </a:p>
        </p:txBody>
      </p:sp>
      <p:sp>
        <p:nvSpPr>
          <p:cNvPr id="7" name="Text 5"/>
          <p:cNvSpPr/>
          <p:nvPr/>
        </p:nvSpPr>
        <p:spPr>
          <a:xfrm>
            <a:off x="7599521" y="343900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Location</a:t>
            </a:r>
            <a:endParaRPr lang="en-US" sz="2300" dirty="0"/>
          </a:p>
        </p:txBody>
      </p:sp>
      <p:sp>
        <p:nvSpPr>
          <p:cNvPr id="8" name="Text 6"/>
          <p:cNvSpPr/>
          <p:nvPr/>
        </p:nvSpPr>
        <p:spPr>
          <a:xfrm>
            <a:off x="7599521" y="4037886"/>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No.343, Daiwik Gokul, 14th cross, 2nd block, Jayanagar, Bangalore 560011</a:t>
            </a:r>
            <a:endParaRPr lang="en-US" sz="1750" dirty="0"/>
          </a:p>
        </p:txBody>
      </p:sp>
      <p:sp>
        <p:nvSpPr>
          <p:cNvPr id="11" name="Rectangle 10">
            <a:extLst>
              <a:ext uri="{FF2B5EF4-FFF2-40B4-BE49-F238E27FC236}">
                <a16:creationId xmlns:a16="http://schemas.microsoft.com/office/drawing/2014/main" id="{86955376-903F-9BD7-AB0F-6E8E2FB90E25}"/>
              </a:ext>
            </a:extLst>
          </p:cNvPr>
          <p:cNvSpPr/>
          <p:nvPr/>
        </p:nvSpPr>
        <p:spPr>
          <a:xfrm>
            <a:off x="12723962" y="7625751"/>
            <a:ext cx="1906438" cy="603849"/>
          </a:xfrm>
          <a:prstGeom prst="rect">
            <a:avLst/>
          </a:prstGeom>
          <a:solidFill>
            <a:srgbClr val="F7FB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C64F2-8522-71E1-4AE0-FF561E4864A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329D401-E313-859F-33A7-5AB8A82BC374}"/>
              </a:ext>
            </a:extLst>
          </p:cNvPr>
          <p:cNvSpPr/>
          <p:nvPr/>
        </p:nvSpPr>
        <p:spPr>
          <a:xfrm>
            <a:off x="793790" y="1486742"/>
            <a:ext cx="1068805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Evidence of the Meeting with the Sponsor</a:t>
            </a:r>
            <a:endParaRPr lang="en-US" sz="4650" dirty="0"/>
          </a:p>
        </p:txBody>
      </p:sp>
      <p:sp>
        <p:nvSpPr>
          <p:cNvPr id="11" name="Rectangle 10">
            <a:extLst>
              <a:ext uri="{FF2B5EF4-FFF2-40B4-BE49-F238E27FC236}">
                <a16:creationId xmlns:a16="http://schemas.microsoft.com/office/drawing/2014/main" id="{42EE9A53-2E8F-CE82-B128-B642D8554F82}"/>
              </a:ext>
            </a:extLst>
          </p:cNvPr>
          <p:cNvSpPr/>
          <p:nvPr/>
        </p:nvSpPr>
        <p:spPr>
          <a:xfrm>
            <a:off x="12723962" y="7625751"/>
            <a:ext cx="1906438" cy="603849"/>
          </a:xfrm>
          <a:prstGeom prst="rect">
            <a:avLst/>
          </a:prstGeom>
          <a:solidFill>
            <a:srgbClr val="F7FB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smiling for a video call">
            <a:extLst>
              <a:ext uri="{FF2B5EF4-FFF2-40B4-BE49-F238E27FC236}">
                <a16:creationId xmlns:a16="http://schemas.microsoft.com/office/drawing/2014/main" id="{17B134BB-29BF-8185-5B0E-FD41DEBF5899}"/>
              </a:ext>
            </a:extLst>
          </p:cNvPr>
          <p:cNvPicPr>
            <a:picLocks noChangeAspect="1"/>
          </p:cNvPicPr>
          <p:nvPr/>
        </p:nvPicPr>
        <p:blipFill>
          <a:blip r:embed="rId3"/>
          <a:stretch>
            <a:fillRect/>
          </a:stretch>
        </p:blipFill>
        <p:spPr>
          <a:xfrm>
            <a:off x="793790" y="2571942"/>
            <a:ext cx="7699761" cy="4647426"/>
          </a:xfrm>
          <a:prstGeom prst="rect">
            <a:avLst/>
          </a:prstGeom>
        </p:spPr>
      </p:pic>
      <p:sp>
        <p:nvSpPr>
          <p:cNvPr id="12" name="Text 2">
            <a:extLst>
              <a:ext uri="{FF2B5EF4-FFF2-40B4-BE49-F238E27FC236}">
                <a16:creationId xmlns:a16="http://schemas.microsoft.com/office/drawing/2014/main" id="{8408CCB2-7190-3281-9744-EBAFEFF18EE4}"/>
              </a:ext>
            </a:extLst>
          </p:cNvPr>
          <p:cNvSpPr/>
          <p:nvPr/>
        </p:nvSpPr>
        <p:spPr>
          <a:xfrm>
            <a:off x="8665171" y="6573690"/>
            <a:ext cx="517143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Team meeting with Ms. Aarthy Balachandran, Founder &amp; Creative Director, The Knots Studio</a:t>
            </a:r>
            <a:endParaRPr lang="en-US" sz="1750" dirty="0"/>
          </a:p>
        </p:txBody>
      </p:sp>
    </p:spTree>
    <p:extLst>
      <p:ext uri="{BB962C8B-B14F-4D97-AF65-F5344CB8AC3E}">
        <p14:creationId xmlns:p14="http://schemas.microsoft.com/office/powerpoint/2010/main" val="13788533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586</TotalTime>
  <Words>549</Words>
  <Application>Microsoft Macintosh PowerPoint</Application>
  <PresentationFormat>Custom</PresentationFormat>
  <Paragraphs>73</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Inter</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Akrati Tripathi</cp:lastModifiedBy>
  <cp:revision>8</cp:revision>
  <dcterms:created xsi:type="dcterms:W3CDTF">2025-05-06T01:51:46Z</dcterms:created>
  <dcterms:modified xsi:type="dcterms:W3CDTF">2025-05-19T23:11:20Z</dcterms:modified>
</cp:coreProperties>
</file>